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2" r:id="rId2"/>
    <p:sldId id="332" r:id="rId3"/>
    <p:sldId id="327" r:id="rId4"/>
    <p:sldId id="333" r:id="rId5"/>
    <p:sldId id="336" r:id="rId6"/>
    <p:sldId id="345" r:id="rId7"/>
    <p:sldId id="334" r:id="rId8"/>
    <p:sldId id="325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440" autoAdjust="0"/>
    <p:restoredTop sz="94713" autoAdjust="0"/>
  </p:normalViewPr>
  <p:slideViewPr>
    <p:cSldViewPr>
      <p:cViewPr>
        <p:scale>
          <a:sx n="100" d="100"/>
          <a:sy n="100" d="100"/>
        </p:scale>
        <p:origin x="3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-2436" y="-114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D5063-D955-49E9-9F8D-E12ACDD445BC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16BA1-7E68-4360-B78B-03B85974F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B5FB3-25FC-4FD2-B4C1-0D98F9FB5E8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F991C-66F6-4919-AA0F-F99AE9E5A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991C-66F6-4919-AA0F-F99AE9E5AF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991C-66F6-4919-AA0F-F99AE9E5AFB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991C-66F6-4919-AA0F-F99AE9E5AFB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991C-66F6-4919-AA0F-F99AE9E5AFB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991C-66F6-4919-AA0F-F99AE9E5AFB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991C-66F6-4919-AA0F-F99AE9E5AFB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991C-66F6-4919-AA0F-F99AE9E5AFB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6843-D160-437F-BEC8-479DB4DF5D74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1E6BC-8395-4531-8CBC-35F3C124B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12_2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Рисунок 8" descr="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909" y="3286124"/>
            <a:ext cx="4092933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" name="Рисунок 20" descr="презентация-в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06" y="6500834"/>
            <a:ext cx="10715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«АЛОР +»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7620" y="242808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О компании</a:t>
            </a:r>
          </a:p>
        </p:txBody>
      </p:sp>
      <p:pic>
        <p:nvPicPr>
          <p:cNvPr id="54" name="Picture 31" descr="C:\Users\kosihina\Downloads\Без имени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520532"/>
            <a:ext cx="2857520" cy="105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6905134" y="905516"/>
            <a:ext cx="20960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Веди доходный образ жизни.</a:t>
            </a:r>
          </a:p>
          <a:p>
            <a:pPr algn="r"/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demidova\Desktop\TV\Презентация\Без-имени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2643182"/>
            <a:ext cx="3786214" cy="2685258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57158" y="1785927"/>
            <a:ext cx="2714644" cy="1744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baseline="30000" dirty="0" smtClean="0">
                <a:solidFill>
                  <a:srgbClr val="005D7B"/>
                </a:solidFill>
              </a:rPr>
              <a:t>РЕЙТИНГ</a:t>
            </a:r>
          </a:p>
          <a:p>
            <a:r>
              <a:rPr lang="ru-RU" baseline="30000" dirty="0" smtClean="0">
                <a:solidFill>
                  <a:srgbClr val="005D7B"/>
                </a:solidFill>
              </a:rPr>
              <a:t>Топ-10</a:t>
            </a:r>
            <a:endParaRPr lang="en-GB" baseline="30000" dirty="0" smtClean="0">
              <a:solidFill>
                <a:srgbClr val="005D7B"/>
              </a:solidFill>
            </a:endParaRPr>
          </a:p>
          <a:p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Одна из крупнейших компаний</a:t>
            </a:r>
            <a:b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 российском фондовом рынке**.</a:t>
            </a:r>
          </a:p>
          <a:p>
            <a:r>
              <a:rPr lang="ru-RU" sz="14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Мы уверенно входим в ТОП-</a:t>
            </a:r>
            <a:r>
              <a:rPr lang="en-US" sz="14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r>
              <a:rPr lang="ru-RU" sz="14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инвестиционных компаний по объему биржевых операций с акциями на Московской Бирже и являемся одним из лидеров рынка по объему сделок на рынке фьючерсов и опционов***.</a:t>
            </a:r>
          </a:p>
          <a:p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57158" y="4786322"/>
            <a:ext cx="2571768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baseline="30000" dirty="0" smtClean="0">
                <a:solidFill>
                  <a:srgbClr val="005D7B"/>
                </a:solidFill>
              </a:rPr>
              <a:t>ДОВЕРИЕ</a:t>
            </a:r>
          </a:p>
          <a:p>
            <a:r>
              <a:rPr lang="ru-RU" baseline="30000" dirty="0" smtClean="0">
                <a:solidFill>
                  <a:srgbClr val="005D7B"/>
                </a:solidFill>
              </a:rPr>
              <a:t>Признак качества</a:t>
            </a:r>
          </a:p>
          <a:p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Нам доверяют более 30 000 клиентов </a:t>
            </a:r>
          </a:p>
          <a:p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 всей России.</a:t>
            </a:r>
          </a:p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286512" y="2901638"/>
            <a:ext cx="2571768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baseline="30000" dirty="0" smtClean="0">
                <a:solidFill>
                  <a:srgbClr val="005D7B"/>
                </a:solidFill>
              </a:rPr>
              <a:t>ЦЕННОСТИ</a:t>
            </a:r>
          </a:p>
          <a:p>
            <a:r>
              <a:rPr lang="ru-RU" baseline="30000" dirty="0" smtClean="0">
                <a:solidFill>
                  <a:srgbClr val="005D7B"/>
                </a:solidFill>
              </a:rPr>
              <a:t>Наши ценности работают на вас</a:t>
            </a:r>
          </a:p>
          <a:p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Корпоративные ценности компании, направленные на максимальное удовлетворение потребностей клиентов и партнеров АЛОР БРОКЕРА.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86512" y="1785926"/>
            <a:ext cx="25717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baseline="30000" dirty="0" smtClean="0">
                <a:solidFill>
                  <a:srgbClr val="005D7B"/>
                </a:solidFill>
              </a:rPr>
              <a:t>ТАРИФЫ</a:t>
            </a:r>
          </a:p>
          <a:p>
            <a:r>
              <a:rPr lang="ru-RU" baseline="30000" dirty="0" smtClean="0">
                <a:solidFill>
                  <a:srgbClr val="005D7B"/>
                </a:solidFill>
              </a:rPr>
              <a:t>Абсолютная прозрачность</a:t>
            </a:r>
          </a:p>
          <a:p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Абсолютная прозрачность тарифной политики компании, отсутствие скрытых комиссий и платежей.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58" y="3429000"/>
            <a:ext cx="2643206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baseline="30000" dirty="0" smtClean="0">
                <a:solidFill>
                  <a:srgbClr val="005D7B"/>
                </a:solidFill>
              </a:rPr>
              <a:t>ОПЫТ</a:t>
            </a:r>
            <a:r>
              <a:rPr lang="ru-RU" b="1" baseline="30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baseline="30000" dirty="0" smtClean="0">
                <a:solidFill>
                  <a:srgbClr val="005D7B"/>
                </a:solidFill>
              </a:rPr>
              <a:t>18 лет на рынке</a:t>
            </a:r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Многолетний опыт работы с частными лицами и высокий уровень надежности компании</a:t>
            </a:r>
          </a:p>
          <a:p>
            <a:r>
              <a:rPr lang="ru-RU" sz="14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(индивидуальный рейтинг на уровне «</a:t>
            </a:r>
            <a:r>
              <a:rPr lang="ru-RU" sz="14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АА-»**** (очень высокая </a:t>
            </a:r>
            <a:r>
              <a:rPr lang="ru-RU" sz="14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надежность) «Национального Рейтингового Агентства»).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57752" y="5143512"/>
            <a:ext cx="2571768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baseline="30000" dirty="0" smtClean="0">
                <a:solidFill>
                  <a:srgbClr val="005D7B"/>
                </a:solidFill>
              </a:rPr>
              <a:t>РЕГИОНЫ</a:t>
            </a:r>
          </a:p>
          <a:p>
            <a:r>
              <a:rPr lang="ru-RU" baseline="30000" dirty="0" smtClean="0">
                <a:solidFill>
                  <a:srgbClr val="005D7B"/>
                </a:solidFill>
              </a:rPr>
              <a:t>Офисы продаж</a:t>
            </a:r>
          </a:p>
          <a:p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Широкая региональная сеть, насчитывающая более 30 точек продаж компании.</a:t>
            </a:r>
          </a:p>
          <a:p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6286512" y="4071942"/>
            <a:ext cx="2571768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baseline="30000" dirty="0" smtClean="0">
                <a:solidFill>
                  <a:srgbClr val="005D7B"/>
                </a:solidFill>
              </a:rPr>
              <a:t>ТЕХНОЛОГИИ</a:t>
            </a:r>
          </a:p>
          <a:p>
            <a:r>
              <a:rPr lang="ru-RU" baseline="30000" dirty="0" smtClean="0">
                <a:solidFill>
                  <a:srgbClr val="005D7B"/>
                </a:solidFill>
              </a:rPr>
              <a:t>Передовые технологии</a:t>
            </a:r>
          </a:p>
          <a:p>
            <a:r>
              <a:rPr lang="ru-RU" sz="1400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Высокотехнологичность</a:t>
            </a:r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всех продуктов и услуг компании, среди которых одна из самых первых систем интернет-трейдинга для частных лиц «</a:t>
            </a:r>
            <a:r>
              <a:rPr lang="ru-RU" sz="1400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АЛОР-Трейд</a:t>
            </a:r>
            <a:r>
              <a:rPr lang="ru-RU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596" y="5941330"/>
            <a:ext cx="746069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</a:rPr>
              <a:t>* — ООО «АЛОР +». </a:t>
            </a:r>
          </a:p>
          <a:p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</a:rPr>
              <a:t>** — Согласно данным рейтинга ЗАО «ФБ ММВБ» «Ведущие операторы акции: режим основных торгов Т+, режим переговорных сделок и режим РПС с ЦК» по состоянию на апрель 2015 г. </a:t>
            </a:r>
          </a:p>
          <a:p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</a:rPr>
              <a:t>*** — Согласно данным рейтинга ОАО Московской Биржи «Лидеры рынка фьючерсов и опционов по объему сделок» по состоянию на апрель 2015 г. </a:t>
            </a:r>
          </a:p>
          <a:p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</a:rPr>
              <a:t>**** — В 2015 году «Национальное Рейтинговое Агентство» присвоило индивидуальный рейтинг надежности ООО «АЛОР +» на уровне «</a:t>
            </a:r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</a:rPr>
              <a:t>АА</a:t>
            </a:r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</a:rPr>
              <a:t>» (</a:t>
            </a:r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</a:rPr>
              <a:t>очень высокая</a:t>
            </a:r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</a:rPr>
              <a:t>надежность). </a:t>
            </a:r>
          </a:p>
          <a:p>
            <a:endParaRPr lang="ru-RU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9256" y="17859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Рисунок 10" descr="презентация-в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06" y="6500834"/>
            <a:ext cx="10715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«АЛОР +»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бъект 5"/>
          <p:cNvSpPr txBox="1">
            <a:spLocks/>
          </p:cNvSpPr>
          <p:nvPr/>
        </p:nvSpPr>
        <p:spPr bwMode="auto">
          <a:xfrm>
            <a:off x="714348" y="1951058"/>
            <a:ext cx="7715305" cy="412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400" b="1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400" b="1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400" b="1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400" b="1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400" b="1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srgbClr val="005D7B"/>
                </a:solidFill>
                <a:latin typeface="Calibri" pitchFamily="34" charset="0"/>
              </a:rPr>
              <a:t>Наша главная цель: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400" b="1" i="1" kern="0" dirty="0" smtClean="0">
                <a:solidFill>
                  <a:srgbClr val="005D7B"/>
                </a:solidFill>
                <a:latin typeface="Calibri" pitchFamily="34" charset="0"/>
              </a:rPr>
              <a:t>успех и рост </a:t>
            </a:r>
            <a:r>
              <a:rPr lang="ru-RU" sz="1400" b="1" kern="0" dirty="0" smtClean="0">
                <a:solidFill>
                  <a:srgbClr val="005D7B"/>
                </a:solidFill>
                <a:latin typeface="Calibri" pitchFamily="34" charset="0"/>
              </a:rPr>
              <a:t>благосостояния наших клиентов.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На сегодняшний день </a:t>
            </a:r>
            <a:r>
              <a:rPr lang="ru-RU" sz="1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30 тысяч </a:t>
            </a: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физических и юридических лиц выбрали своим брокером ООО «АЛОР +»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и мы этим гордимся.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Стараясь не останавливаться на достигнутом, мы внимательно анализируем и учитываем потребности каждого нашего клиента, совершенствуя качество обслуживания и перечень предоставляемых продуктов и услуг.</a:t>
            </a:r>
            <a:endParaRPr lang="en-US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7620" y="242808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Цель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8309" y="905516"/>
            <a:ext cx="3715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Дай человеку рыбу, и ты накормишь его только раз.</a:t>
            </a:r>
          </a:p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Научи его ловить рыбу, и он будет</a:t>
            </a:r>
          </a:p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кормиться ею всю жизнь.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165372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презентация-в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06" y="6500834"/>
            <a:ext cx="10715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«АЛОР +»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Plash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86322"/>
            <a:ext cx="9144000" cy="135912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57620" y="242808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Награды и лицензии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3504" y="905516"/>
            <a:ext cx="38576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Качество — это делать что-либо правильно,</a:t>
            </a:r>
          </a:p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даже когда никто не смотрит.</a:t>
            </a:r>
          </a:p>
          <a:p>
            <a:pPr algn="r"/>
            <a:endParaRPr lang="ru-RU" sz="12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Picture 2" descr="http://www.alor.ru/include/areas/licences/scan/ai_brok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1643051"/>
            <a:ext cx="60614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2063727" y="1643050"/>
            <a:ext cx="593883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0" rIns="72000" bIns="0"/>
          <a:lstStyle/>
          <a:p>
            <a:pPr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Лицензия профессионального участника рынка ценных бумаг Российской Федерации на осуществление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брокерской деятельности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на рынке ценных бумаг № 077-04827-100000 от 13.03.2001. Выдавший орган — Федеральная служба по финансовым рынкам. Без ограничения срока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действия.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14" name="Picture 4" descr="http://www.alor.ru/include/areas/licences/scan/ai_deal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4158767"/>
            <a:ext cx="606145" cy="84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2063727" y="4259034"/>
            <a:ext cx="5938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0" rIns="72000" bIns="0"/>
          <a:lstStyle/>
          <a:p>
            <a:pPr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Лицензия профессионального участника рынка ценных бумаг Российской Федерации на осуществление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дилерской деятельности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 № 077-13011-010000 от 01.04.2010. Выдавший орган — Федеральная служба по финансовым рынкам. Без ограничения срока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действия.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2063727" y="2951412"/>
            <a:ext cx="5775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0" rIns="72000" bIns="0"/>
          <a:lstStyle/>
          <a:p>
            <a:pPr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Лицензия профессионального участника рынка ценных бумаг Российской Федерации на осуществление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депозитарной деятельности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на рынке ценных бумаг № 077-10965-000100 от 22.01.2008. Выдавший орган — Федеральная служба по финансовым рынкам. Без ограничения срока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действия.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19" name="Picture 6" descr="http://www.alor.ru/include/areas/licences/scan/ai_deposi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0" y="2857496"/>
            <a:ext cx="606145" cy="84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285720" y="6143644"/>
            <a:ext cx="84296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* — Согласно данным рейтинга ЗАО «ФБ ММВБ» «Ведущие операторы акции: режим основных торгов Т+, режим переговорных сделок и режим РПС с ЦК» по состоянию на апрель 2015 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презентация-в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06" y="6500834"/>
            <a:ext cx="10715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«АЛОР +»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бъект 5"/>
          <p:cNvSpPr txBox="1">
            <a:spLocks/>
          </p:cNvSpPr>
          <p:nvPr/>
        </p:nvSpPr>
        <p:spPr bwMode="auto">
          <a:xfrm>
            <a:off x="428596" y="4429132"/>
            <a:ext cx="2643205" cy="133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Покупка/продажа акций и других ценных бумаг, не выходя из дома, используя компьютер или мобильное устройство, подключенное к сети интернет.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7620" y="242808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Основные услуги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5008" y="905516"/>
            <a:ext cx="3279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Удобный, понятный, опытный, прозрачный.</a:t>
            </a:r>
            <a:endParaRPr lang="ru-RU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9537" y="3907041"/>
            <a:ext cx="1689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kern="0" dirty="0" smtClean="0">
                <a:solidFill>
                  <a:srgbClr val="005D7B"/>
                </a:solidFill>
                <a:latin typeface="Calibri" pitchFamily="34" charset="0"/>
              </a:rPr>
              <a:t>Интернет-трейдинг</a:t>
            </a:r>
            <a:endParaRPr lang="ru-RU" sz="1400" dirty="0">
              <a:solidFill>
                <a:srgbClr val="005D7B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6182" y="3907041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base"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srgbClr val="005D7B"/>
                </a:solidFill>
                <a:latin typeface="Calibri" pitchFamily="34" charset="0"/>
              </a:rPr>
              <a:t>Консультационное</a:t>
            </a:r>
          </a:p>
          <a:p>
            <a:pPr lvl="0" algn="ctr" fontAlgn="base"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srgbClr val="005D7B"/>
                </a:solidFill>
                <a:latin typeface="Calibri" pitchFamily="34" charset="0"/>
              </a:rPr>
              <a:t> обслуживание</a:t>
            </a:r>
          </a:p>
        </p:txBody>
      </p:sp>
      <p:sp>
        <p:nvSpPr>
          <p:cNvPr id="24" name="Объект 5"/>
          <p:cNvSpPr txBox="1">
            <a:spLocks/>
          </p:cNvSpPr>
          <p:nvPr/>
        </p:nvSpPr>
        <p:spPr bwMode="auto">
          <a:xfrm>
            <a:off x="6215074" y="4429132"/>
            <a:ext cx="2428892" cy="219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Полностью</a:t>
            </a:r>
            <a:r>
              <a:rPr lang="en-US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автоматическое совершение торговых операций 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с ценными бумагами, не требующее вмешательства клиента. Все торговые сделки самостоятельно выполняет программа. Вам остается выбрать одну из готовых торговых стратегии, разработанных профессионалами АЛОР БРОКЕР.</a:t>
            </a:r>
            <a:endParaRPr lang="ru-RU" sz="1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16" y="3907041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kern="0" dirty="0" err="1" smtClean="0">
                <a:solidFill>
                  <a:srgbClr val="005D7B"/>
                </a:solidFill>
                <a:latin typeface="Calibri" pitchFamily="34" charset="0"/>
              </a:rPr>
              <a:t>АЛОР-Робот</a:t>
            </a:r>
            <a:endParaRPr lang="ru-RU" sz="1400" dirty="0">
              <a:solidFill>
                <a:srgbClr val="005D7B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1" y="2285992"/>
            <a:ext cx="7151942" cy="1524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Объект 5"/>
          <p:cNvSpPr txBox="1">
            <a:spLocks/>
          </p:cNvSpPr>
          <p:nvPr/>
        </p:nvSpPr>
        <p:spPr bwMode="auto">
          <a:xfrm>
            <a:off x="3357554" y="4429132"/>
            <a:ext cx="2536049" cy="219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Совместная работа с персональным консультантом, оказание помощи при разработке стратегии торговли и вложении денежных средств в формирование инвестиционного портфеля. Рекомендации персонального консультанта. 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Рисунок 9" descr="презентация-в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06" y="6500834"/>
            <a:ext cx="10715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«АЛОР +»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7620" y="242808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Основные финансовые инструменты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5008" y="905516"/>
            <a:ext cx="3279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Удобные возможности фондового рынка. </a:t>
            </a:r>
            <a:endParaRPr lang="en-US" sz="12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7" name="Рисунок 16" descr="Программы_икок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6125" y="2214554"/>
            <a:ext cx="6602023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" name="Рисунок 13" descr="презентация-в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06" y="6500834"/>
            <a:ext cx="10715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«АЛОР +»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бъект 5"/>
          <p:cNvSpPr txBox="1">
            <a:spLocks/>
          </p:cNvSpPr>
          <p:nvPr/>
        </p:nvSpPr>
        <p:spPr bwMode="auto">
          <a:xfrm>
            <a:off x="714349" y="1857364"/>
            <a:ext cx="800105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Наша компания первая в России создала систему для интернет-трейдинга</a:t>
            </a:r>
            <a:r>
              <a:rPr lang="en-US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«АЛОР-Трейд».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Линейка  продуктов для </a:t>
            </a:r>
            <a:r>
              <a:rPr lang="ru-RU" sz="1200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трейдеров</a:t>
            </a: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, включающая все необходимое для анализа рынка, оценки ситуации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и оперативного совершения сделок.</a:t>
            </a:r>
            <a:endParaRPr lang="en-US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srgbClr val="005D7B"/>
                </a:solidFill>
                <a:latin typeface="Calibri" pitchFamily="34" charset="0"/>
              </a:rPr>
              <a:t>Инструменты: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ru-RU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7620" y="242808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Программное обеспечение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09220" y="905516"/>
            <a:ext cx="369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Правильно подобранный инструмент – это уже половина дела.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4381" y="3143248"/>
            <a:ext cx="8786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АЛОР-Трейд</a:t>
            </a:r>
            <a:r>
              <a:rPr lang="ru-RU" sz="1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 </a:t>
            </a:r>
            <a:r>
              <a:rPr lang="en-US" sz="14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XTick</a:t>
            </a:r>
            <a:r>
              <a:rPr lang="en-US" sz="1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Extreme      QUIK       </a:t>
            </a:r>
            <a:r>
              <a:rPr lang="en-US" sz="14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LiveTrade</a:t>
            </a:r>
            <a:r>
              <a:rPr lang="en-US" sz="1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     </a:t>
            </a:r>
            <a:r>
              <a:rPr lang="ru-RU" sz="14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АЛОР-Радар</a:t>
            </a:r>
            <a:r>
              <a:rPr lang="ru-RU" sz="1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      </a:t>
            </a:r>
            <a:r>
              <a:rPr lang="en-US" sz="14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TSLab</a:t>
            </a:r>
            <a:r>
              <a:rPr lang="en-US" sz="1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       </a:t>
            </a:r>
            <a:r>
              <a:rPr lang="ru-RU" sz="14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Триада-Трейдинг</a:t>
            </a:r>
            <a:endParaRPr lang="ru-RU" sz="1400" b="1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ru-RU" sz="1400" b="1" dirty="0"/>
          </a:p>
        </p:txBody>
      </p:sp>
      <p:pic>
        <p:nvPicPr>
          <p:cNvPr id="29" name="Рисунок 28" descr="0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214818"/>
            <a:ext cx="8001024" cy="1748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Рисунок 11" descr="презентация-в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E6BC-8395-4531-8CBC-35F3C124BB5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06" y="6500834"/>
            <a:ext cx="10715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ООО «АЛОР +»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357290" y="1790715"/>
            <a:ext cx="35719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Arial" charset="0"/>
              </a:rPr>
              <a:t>Адрес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Arial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Arial" charset="0"/>
              </a:rPr>
              <a:t>центрального офиса: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Arial" charset="0"/>
              </a:rPr>
              <a:t>Москва, ул. Шаболовка, дом 31, стр. Б,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Arial" charset="0"/>
              </a:rPr>
              <a:t>подъезд №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Arial" charset="0"/>
              </a:rPr>
              <a:t>(вход в подъезд со стороны Конного переулка)     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ＭＳ Ｐゴシック" pitchFamily="34" charset="-128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5411768" y="1790715"/>
            <a:ext cx="2303504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928D87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Телефоны:</a:t>
            </a:r>
          </a:p>
          <a:p>
            <a:pPr marL="0" marR="0" lvl="0" indent="0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00587E"/>
              </a:buClr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8 (495)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981-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55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-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77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  <a:p>
            <a:pPr marL="0" marR="0" lvl="0" indent="0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00587E"/>
              </a:buClr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8 (800)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775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-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11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-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99</a:t>
            </a:r>
          </a:p>
          <a:p>
            <a:pPr marL="0" marR="0" lvl="0" indent="0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00587E"/>
              </a:buClr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(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звонок по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России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бесплатно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)</a:t>
            </a:r>
          </a:p>
          <a:p>
            <a:pPr marL="0" marR="0" lvl="0" indent="0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928D87"/>
              </a:buClr>
              <a:buSzPct val="75000"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E-mail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: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 </a:t>
            </a:r>
            <a:r>
              <a:rPr kumimoji="0" lang="ru-RU" sz="12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info@alor.ru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000372"/>
            <a:ext cx="5391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Прямоугольник 22"/>
          <p:cNvSpPr>
            <a:spLocks noChangeArrowheads="1"/>
          </p:cNvSpPr>
          <p:nvPr/>
        </p:nvSpPr>
        <p:spPr bwMode="auto">
          <a:xfrm>
            <a:off x="0" y="5781675"/>
            <a:ext cx="9144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spcBef>
                <a:spcPct val="20000"/>
              </a:spcBef>
              <a:buClr>
                <a:srgbClr val="00587E"/>
              </a:buClr>
              <a:buFont typeface="Courier New" pitchFamily="49" charset="0"/>
              <a:buNone/>
            </a:pPr>
            <a:r>
              <a:rPr lang="ru-RU" sz="2000" b="1" dirty="0">
                <a:solidFill>
                  <a:srgbClr val="005D7B"/>
                </a:solidFill>
                <a:latin typeface="Calibri" pitchFamily="34" charset="0"/>
              </a:rPr>
              <a:t>Мы рады видеть вас в любом из наших офисов в </a:t>
            </a:r>
            <a:r>
              <a:rPr lang="ru-RU" sz="2000" b="1" dirty="0" smtClean="0">
                <a:solidFill>
                  <a:srgbClr val="005D7B"/>
                </a:solidFill>
                <a:latin typeface="Calibri" pitchFamily="34" charset="0"/>
              </a:rPr>
              <a:t>России!</a:t>
            </a:r>
            <a:endParaRPr lang="ru-RU" sz="2000" b="1" dirty="0">
              <a:solidFill>
                <a:srgbClr val="005D7B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7620" y="242808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Контакты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19573</TotalTime>
  <Words>618</Words>
  <Application>Microsoft Office PowerPoint</Application>
  <PresentationFormat>Экран (4:3)</PresentationFormat>
  <Paragraphs>114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demidova</dc:creator>
  <cp:lastModifiedBy>bobko.o</cp:lastModifiedBy>
  <cp:revision>1627</cp:revision>
  <dcterms:created xsi:type="dcterms:W3CDTF">2014-06-18T13:11:54Z</dcterms:created>
  <dcterms:modified xsi:type="dcterms:W3CDTF">2016-09-22T13:45:25Z</dcterms:modified>
</cp:coreProperties>
</file>